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28"/>
  </p:notesMasterIdLst>
  <p:handoutMasterIdLst>
    <p:handoutMasterId r:id="rId29"/>
  </p:handoutMasterIdLst>
  <p:sldIdLst>
    <p:sldId id="811" r:id="rId5"/>
    <p:sldId id="816" r:id="rId6"/>
    <p:sldId id="818" r:id="rId7"/>
    <p:sldId id="942" r:id="rId8"/>
    <p:sldId id="1075" r:id="rId9"/>
    <p:sldId id="1076" r:id="rId10"/>
    <p:sldId id="819" r:id="rId11"/>
    <p:sldId id="885" r:id="rId12"/>
    <p:sldId id="1072" r:id="rId13"/>
    <p:sldId id="1073" r:id="rId14"/>
    <p:sldId id="1074" r:id="rId15"/>
    <p:sldId id="1077" r:id="rId16"/>
    <p:sldId id="1078" r:id="rId17"/>
    <p:sldId id="1079" r:id="rId18"/>
    <p:sldId id="1043" r:id="rId19"/>
    <p:sldId id="1084" r:id="rId20"/>
    <p:sldId id="1082" r:id="rId21"/>
    <p:sldId id="1085" r:id="rId22"/>
    <p:sldId id="1087" r:id="rId23"/>
    <p:sldId id="1086" r:id="rId24"/>
    <p:sldId id="1080" r:id="rId25"/>
    <p:sldId id="1050" r:id="rId26"/>
    <p:sldId id="869" r:id="rId27"/>
  </p:sldIdLst>
  <p:sldSz cx="12192000" cy="6858000"/>
  <p:notesSz cx="7104063" cy="10234613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</p:embeddedFontLst>
  <p:custDataLst>
    <p:tags r:id="rId4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39"/>
    <a:srgbClr val="95B258"/>
    <a:srgbClr val="AAD23B"/>
    <a:srgbClr val="4AA5B7"/>
    <a:srgbClr val="016B9F"/>
    <a:srgbClr val="3B518E"/>
    <a:srgbClr val="06516F"/>
    <a:srgbClr val="FFFFFF"/>
    <a:srgbClr val="144A7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6645" autoAdjust="0"/>
  </p:normalViewPr>
  <p:slideViewPr>
    <p:cSldViewPr snapToGrid="0">
      <p:cViewPr varScale="1">
        <p:scale>
          <a:sx n="60" d="100"/>
          <a:sy n="60" d="100"/>
        </p:scale>
        <p:origin x="1416" y="-106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34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19/09/2023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19/09/2023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29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  <a:p>
            <a:endParaRPr lang="fr-FR" dirty="0"/>
          </a:p>
          <a:p>
            <a:r>
              <a:rPr lang="fr-FR" dirty="0"/>
              <a:t>Peut être utilisée pour gérer la sécurité ou la production</a:t>
            </a:r>
          </a:p>
        </p:txBody>
      </p:sp>
    </p:spTree>
    <p:extLst>
      <p:ext uri="{BB962C8B-B14F-4D97-AF65-F5344CB8AC3E}">
        <p14:creationId xmlns:p14="http://schemas.microsoft.com/office/powerpoint/2010/main" val="4246271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048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467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5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site est : https://swagger.io/</a:t>
            </a:r>
          </a:p>
          <a:p>
            <a:endParaRPr lang="fr-FR" dirty="0"/>
          </a:p>
          <a:p>
            <a:r>
              <a:rPr lang="fr-FR" dirty="0"/>
              <a:t>Montrer les outils en direct depuis le site :</a:t>
            </a:r>
          </a:p>
          <a:p>
            <a:r>
              <a:rPr lang="fr-FR" dirty="0" err="1"/>
              <a:t>Swagger</a:t>
            </a:r>
            <a:r>
              <a:rPr lang="fr-FR" dirty="0"/>
              <a:t> Editor : https://editor.swagger.io/?_ga=2.129799883.615324552.1695039679-786345281.1695039678</a:t>
            </a:r>
          </a:p>
          <a:p>
            <a:r>
              <a:rPr lang="fr-FR" dirty="0" err="1"/>
              <a:t>Swagger</a:t>
            </a:r>
            <a:r>
              <a:rPr lang="fr-FR" dirty="0"/>
              <a:t> UI : https://petstore.swagger.io/?_ga=2.129799883.615324552.1695039679-786345281.1695039678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https://www.openapis.org/</a:t>
            </a:r>
          </a:p>
        </p:txBody>
      </p:sp>
    </p:spTree>
    <p:extLst>
      <p:ext uri="{BB962C8B-B14F-4D97-AF65-F5344CB8AC3E}">
        <p14:creationId xmlns:p14="http://schemas.microsoft.com/office/powerpoint/2010/main" val="3508239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https://www.openapis.org/</a:t>
            </a:r>
          </a:p>
        </p:txBody>
      </p:sp>
    </p:spTree>
    <p:extLst>
      <p:ext uri="{BB962C8B-B14F-4D97-AF65-F5344CB8AC3E}">
        <p14:creationId xmlns:p14="http://schemas.microsoft.com/office/powerpoint/2010/main" val="133946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</p:txBody>
      </p:sp>
    </p:spTree>
    <p:extLst>
      <p:ext uri="{BB962C8B-B14F-4D97-AF65-F5344CB8AC3E}">
        <p14:creationId xmlns:p14="http://schemas.microsoft.com/office/powerpoint/2010/main" val="2639975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  <a:p>
            <a:endParaRPr lang="fr-FR" dirty="0"/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L'interface utilisateur </a:t>
            </a:r>
            <a:r>
              <a:rPr lang="fr-FR" sz="1800" dirty="0" err="1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Swagger</a:t>
            </a: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est une interface utilisateur Web permettant d'interagir avec la documentation de votre API.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Elle est générée automatiquement par </a:t>
            </a:r>
            <a:r>
              <a:rPr lang="fr-FR" sz="1800" dirty="0" err="1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Springdoc</a:t>
            </a: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OpenAPI</a:t>
            </a: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Par défaut, l'interface utilisateur </a:t>
            </a:r>
            <a:r>
              <a:rPr lang="fr-FR" sz="1800" dirty="0" err="1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Swagger</a:t>
            </a: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sera disponible à l'adresse http://&lt;hostname&gt; :&lt;port&gt;/&lt;</a:t>
            </a:r>
            <a:r>
              <a:rPr lang="fr-FR" sz="1800" dirty="0" err="1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context-path</a:t>
            </a:r>
            <a:r>
              <a:rPr lang="fr-FR" sz="1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&gt;/swagger-ui.html.</a:t>
            </a:r>
          </a:p>
          <a:p>
            <a:endParaRPr lang="fr-FR" dirty="0"/>
          </a:p>
          <a:p>
            <a:pPr marL="0" indent="0">
              <a:lnSpc>
                <a:spcPct val="120000"/>
              </a:lnSpc>
              <a:buClr>
                <a:srgbClr val="011F39"/>
              </a:buClr>
              <a:buFont typeface="+mj-lt"/>
              <a:buNone/>
            </a:pPr>
            <a:r>
              <a:rPr lang="fr-FR" dirty="0"/>
              <a:t>Dans nos projet l’URL </a:t>
            </a:r>
            <a:r>
              <a:rPr lang="fr-FR"/>
              <a:t>est h</a:t>
            </a:r>
            <a:r>
              <a:rPr lang="fr-FR" sz="1200">
                <a:solidFill>
                  <a:srgbClr val="95B258"/>
                </a:solidFill>
              </a:rPr>
              <a:t>ttp</a:t>
            </a:r>
            <a:r>
              <a:rPr lang="fr-FR" sz="1200" dirty="0">
                <a:solidFill>
                  <a:srgbClr val="95B258"/>
                </a:solidFill>
              </a:rPr>
              <a:t>://localhost:8080/swagger-ui/index.html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77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https://springdoc.org/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506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07 – </a:t>
            </a:r>
            <a:r>
              <a:rPr lang="fr-FR" dirty="0" err="1">
                <a:solidFill>
                  <a:srgbClr val="AAD23B"/>
                </a:solidFill>
                <a:latin typeface="Segoe UI Light"/>
                <a:cs typeface="Segoe UI Light"/>
              </a:rPr>
              <a:t>Swagger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169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Une spécification </a:t>
            </a:r>
            <a:r>
              <a:rPr lang="fr-FR" sz="2400" dirty="0" err="1">
                <a:solidFill>
                  <a:srgbClr val="011F39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 a été mise en place pour définir un standard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En </a:t>
            </a:r>
            <a:r>
              <a:rPr lang="fr-FR" sz="2400" dirty="0">
                <a:solidFill>
                  <a:srgbClr val="95B258"/>
                </a:solidFill>
              </a:rPr>
              <a:t>2016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, le projet « </a:t>
            </a:r>
            <a:r>
              <a:rPr lang="fr-FR" sz="2400" dirty="0" err="1">
                <a:solidFill>
                  <a:srgbClr val="011F39"/>
                </a:solidFill>
                <a:cs typeface="Segoe UI" panose="020B0502040204020203" pitchFamily="34" charset="0"/>
              </a:rPr>
              <a:t>Swagger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011F39"/>
                </a:solidFill>
                <a:cs typeface="Segoe UI" panose="020B0502040204020203" pitchFamily="34" charset="0"/>
              </a:rPr>
              <a:t>Specification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 » a été renommé « 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OpenAPI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Specification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 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» (OAS)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Il est géré par la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fondation Linux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OpenAPI</a:t>
            </a:r>
            <a:r>
              <a:rPr lang="fr-FR" sz="2400" dirty="0">
                <a:solidFill>
                  <a:srgbClr val="011F39"/>
                </a:solidFill>
              </a:rPr>
              <a:t> définit une interface de description de langage de programmation pour les API REST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Compréhensible des humains et des machines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Décrit les capacités offertes par un service sans avoir besoin d’accéder à son code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Image 3" descr="Une image contenant Graphique, graphisme, Police, capture d’écran&#10;&#10;Description générée automatiquement">
            <a:extLst>
              <a:ext uri="{FF2B5EF4-FFF2-40B4-BE49-F238E27FC236}">
                <a16:creationId xmlns:a16="http://schemas.microsoft.com/office/drawing/2014/main" id="{A3CA9A2A-3585-FD6A-E80C-94DBF2806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2" y="2021363"/>
            <a:ext cx="2683183" cy="8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950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langages supportés par </a:t>
            </a:r>
            <a:r>
              <a:rPr lang="fr-FR" sz="2400" dirty="0" err="1">
                <a:solidFill>
                  <a:srgbClr val="011F39"/>
                </a:solidFill>
              </a:rPr>
              <a:t>OpenAPI</a:t>
            </a: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JSON</a:t>
            </a:r>
            <a:r>
              <a:rPr lang="fr-FR" dirty="0">
                <a:solidFill>
                  <a:srgbClr val="011F39"/>
                </a:solidFill>
              </a:rPr>
              <a:t> et </a:t>
            </a:r>
            <a:r>
              <a:rPr lang="fr-FR" dirty="0">
                <a:solidFill>
                  <a:srgbClr val="95B258"/>
                </a:solidFill>
              </a:rPr>
              <a:t>YAML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La spécification permet de définir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informations générales sur vos API : description, termes d’utilisation, licence, contact, etc. ;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La liste des services qui seront offerts, avec pour chacun, comment les appeler et la structure de la réponse qui est retournée ;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 chemin pour consommer votre API 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Image 3" descr="Une image contenant Graphique, graphisme, Police, capture d’écran&#10;&#10;Description générée automatiquement">
            <a:extLst>
              <a:ext uri="{FF2B5EF4-FFF2-40B4-BE49-F238E27FC236}">
                <a16:creationId xmlns:a16="http://schemas.microsoft.com/office/drawing/2014/main" id="{A3CA9A2A-3585-FD6A-E80C-94DBF2806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2" y="2021363"/>
            <a:ext cx="2683183" cy="8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 err="1"/>
              <a:t>OpenAPI</a:t>
            </a:r>
            <a:r>
              <a:rPr lang="fr-FR" sz="4400" dirty="0"/>
              <a:t> et Spring Boot</a:t>
            </a:r>
          </a:p>
        </p:txBody>
      </p:sp>
    </p:spTree>
    <p:extLst>
      <p:ext uri="{BB962C8B-B14F-4D97-AF65-F5344CB8AC3E}">
        <p14:creationId xmlns:p14="http://schemas.microsoft.com/office/powerpoint/2010/main" val="200800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springdoc-openapi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est une </a:t>
            </a:r>
            <a:r>
              <a:rPr lang="fr-FR" sz="2400" dirty="0">
                <a:solidFill>
                  <a:srgbClr val="95B258"/>
                </a:solidFill>
              </a:rPr>
              <a:t>librairie Java </a:t>
            </a:r>
            <a:r>
              <a:rPr lang="fr-FR" sz="2400" dirty="0">
                <a:solidFill>
                  <a:srgbClr val="011F39"/>
                </a:solidFill>
              </a:rPr>
              <a:t>pour </a:t>
            </a:r>
            <a:r>
              <a:rPr lang="fr-FR" sz="2400" dirty="0">
                <a:solidFill>
                  <a:srgbClr val="95B258"/>
                </a:solidFill>
              </a:rPr>
              <a:t>générer automatiquement la documentation d’API </a:t>
            </a:r>
            <a:r>
              <a:rPr lang="fr-FR" sz="2400" dirty="0">
                <a:solidFill>
                  <a:srgbClr val="011F39"/>
                </a:solidFill>
              </a:rPr>
              <a:t>sur un projet Spring Boot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La librairie crée la documentation au format JSON/YAML et HTML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Cette librairie supporte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OpenAPI</a:t>
            </a:r>
            <a:r>
              <a:rPr lang="fr-FR" dirty="0">
                <a:solidFill>
                  <a:srgbClr val="011F39"/>
                </a:solidFill>
              </a:rPr>
              <a:t> 3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/>
              <a:t>Spring-boot v3</a:t>
            </a: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Swagger-ui</a:t>
            </a:r>
            <a:r>
              <a:rPr lang="fr-FR" dirty="0">
                <a:solidFill>
                  <a:srgbClr val="011F39"/>
                </a:solidFill>
              </a:rPr>
              <a:t>, …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B518E"/>
                </a:solidFill>
              </a:rPr>
              <a:t>OpenAPI</a:t>
            </a:r>
            <a:r>
              <a:rPr lang="fr-FR" dirty="0">
                <a:solidFill>
                  <a:srgbClr val="3B518E"/>
                </a:solidFill>
              </a:rPr>
              <a:t> et Spring Boot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011F39"/>
                </a:solidFill>
              </a:rPr>
              <a:t>Mise en place de </a:t>
            </a:r>
            <a:r>
              <a:rPr lang="fr-FR" sz="2400" dirty="0" err="1">
                <a:solidFill>
                  <a:srgbClr val="95B258"/>
                </a:solidFill>
              </a:rPr>
              <a:t>springdoc-openapi</a:t>
            </a: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</a:rPr>
              <a:t>Ajouter le starter </a:t>
            </a:r>
            <a:r>
              <a:rPr lang="fr-FR" sz="2400" dirty="0" err="1">
                <a:solidFill>
                  <a:srgbClr val="95B258"/>
                </a:solidFill>
              </a:rPr>
              <a:t>springdoc</a:t>
            </a:r>
            <a:r>
              <a:rPr lang="fr-FR" sz="2400" dirty="0">
                <a:solidFill>
                  <a:srgbClr val="95B258"/>
                </a:solidFill>
              </a:rPr>
              <a:t>-</a:t>
            </a:r>
            <a:r>
              <a:rPr lang="fr-FR" sz="2400" dirty="0" err="1">
                <a:solidFill>
                  <a:srgbClr val="95B258"/>
                </a:solidFill>
              </a:rPr>
              <a:t>openapi</a:t>
            </a:r>
            <a:r>
              <a:rPr lang="fr-FR" sz="2400" dirty="0">
                <a:solidFill>
                  <a:srgbClr val="95B258"/>
                </a:solidFill>
              </a:rPr>
              <a:t>-starter-</a:t>
            </a:r>
            <a:r>
              <a:rPr lang="fr-FR" sz="2400" dirty="0" err="1">
                <a:solidFill>
                  <a:srgbClr val="95B258"/>
                </a:solidFill>
              </a:rPr>
              <a:t>webmvc</a:t>
            </a:r>
            <a:r>
              <a:rPr lang="fr-FR" sz="2400" dirty="0">
                <a:solidFill>
                  <a:srgbClr val="95B258"/>
                </a:solidFill>
              </a:rPr>
              <a:t>-</a:t>
            </a:r>
            <a:r>
              <a:rPr lang="fr-FR" sz="2400" dirty="0" err="1">
                <a:solidFill>
                  <a:srgbClr val="95B258"/>
                </a:solidFill>
              </a:rPr>
              <a:t>ui</a:t>
            </a:r>
            <a:endParaRPr lang="fr-FR" dirty="0">
              <a:solidFill>
                <a:srgbClr val="95B258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</a:rPr>
              <a:t>Démarrer votre application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</a:rPr>
              <a:t>Pour accéder à la documentation de l’API – au travers de </a:t>
            </a:r>
            <a:r>
              <a:rPr lang="fr-FR" sz="2400" dirty="0" err="1">
                <a:solidFill>
                  <a:srgbClr val="011F39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-UI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endParaRPr lang="fr-FR" sz="2400" dirty="0">
              <a:solidFill>
                <a:srgbClr val="95B258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Vous pourrez directement tester votre API au travers de </a:t>
            </a:r>
            <a:r>
              <a:rPr lang="fr-FR" sz="2400" dirty="0" err="1">
                <a:solidFill>
                  <a:srgbClr val="011F39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-UI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B518E"/>
                </a:solidFill>
              </a:rPr>
              <a:t>OpenAPI</a:t>
            </a:r>
            <a:r>
              <a:rPr lang="fr-FR" dirty="0">
                <a:solidFill>
                  <a:srgbClr val="3B518E"/>
                </a:solidFill>
              </a:rPr>
              <a:t> et Spring Boot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967583-6B12-A707-0308-BBD70B0855A8}"/>
              </a:ext>
            </a:extLst>
          </p:cNvPr>
          <p:cNvSpPr txBox="1"/>
          <p:nvPr/>
        </p:nvSpPr>
        <p:spPr>
          <a:xfrm>
            <a:off x="3506875" y="3617432"/>
            <a:ext cx="8050126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effectLst/>
                <a:latin typeface="Consolas" panose="020B0609020204030204" pitchFamily="49" charset="0"/>
                <a:ea typeface="Meiryo" panose="020B0604030504040204" pitchFamily="34" charset="-128"/>
                <a:cs typeface="Times New Roman" panose="02020603050405020304" pitchFamily="18" charset="0"/>
              </a:rPr>
              <a:t>http://&lt;hostname&gt;:&lt;port&gt;/&lt;context-path&gt;/</a:t>
            </a:r>
            <a:r>
              <a:rPr lang="fr-FR" dirty="0">
                <a:solidFill>
                  <a:srgbClr val="011F39"/>
                </a:solidFill>
                <a:latin typeface="Consolas" panose="020B0609020204030204" pitchFamily="49" charset="0"/>
              </a:rPr>
              <a:t>swagger-ui/index.html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347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de </a:t>
            </a:r>
          </a:p>
          <a:p>
            <a:pPr algn="ctr"/>
            <a:r>
              <a:rPr lang="fr-FR" sz="4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springdoc-openapi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Spécialiser le contexte d’</a:t>
            </a:r>
            <a:r>
              <a:rPr lang="fr-FR" sz="4400" dirty="0" err="1"/>
              <a:t>OpenAPI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21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L’URL de la page de </a:t>
            </a:r>
            <a:r>
              <a:rPr lang="fr-FR" sz="2400" dirty="0" err="1">
                <a:solidFill>
                  <a:srgbClr val="011F39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-UI est par défaut : </a:t>
            </a: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95B258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Vous pouvez la modifier dans le fichier de configuration de Spring Boot avec la propriété </a:t>
            </a:r>
            <a:r>
              <a:rPr lang="fr-FR" sz="2400" dirty="0" err="1">
                <a:solidFill>
                  <a:srgbClr val="95B258"/>
                </a:solidFill>
              </a:rPr>
              <a:t>springdoc.swagger-ui.path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Spécialiser le contexte d’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C8F05E-DD7F-C548-C18E-FF0BF7760AF2}"/>
              </a:ext>
            </a:extLst>
          </p:cNvPr>
          <p:cNvSpPr txBox="1"/>
          <p:nvPr/>
        </p:nvSpPr>
        <p:spPr>
          <a:xfrm>
            <a:off x="3506876" y="4055080"/>
            <a:ext cx="8330937" cy="830997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swagger-ui</a:t>
            </a: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custom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path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 err="1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springdoc.swagger-ui.path</a:t>
            </a:r>
            <a:r>
              <a:rPr lang="fr-FR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24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eni</a:t>
            </a:r>
            <a:r>
              <a:rPr lang="fr-FR" sz="24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/swagger-ui.html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3056DF-4E1D-D170-0E09-63433FE70570}"/>
              </a:ext>
            </a:extLst>
          </p:cNvPr>
          <p:cNvSpPr txBox="1"/>
          <p:nvPr/>
        </p:nvSpPr>
        <p:spPr>
          <a:xfrm>
            <a:off x="3506874" y="1915632"/>
            <a:ext cx="8050126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effectLst/>
                <a:latin typeface="Consolas" panose="020B0609020204030204" pitchFamily="49" charset="0"/>
                <a:ea typeface="Meiryo" panose="020B0604030504040204" pitchFamily="34" charset="-128"/>
                <a:cs typeface="Times New Roman" panose="02020603050405020304" pitchFamily="18" charset="0"/>
              </a:rPr>
              <a:t>http://&lt;hostname&gt;:&lt;port&gt;/&lt;context-path&gt;/</a:t>
            </a:r>
            <a:r>
              <a:rPr lang="fr-FR" dirty="0">
                <a:solidFill>
                  <a:srgbClr val="011F39"/>
                </a:solidFill>
                <a:latin typeface="Consolas" panose="020B0609020204030204" pitchFamily="49" charset="0"/>
              </a:rPr>
              <a:t>swagger-ui/index.html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4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springdoc.api-docs.path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permet de spécifier le chemin de la documentation </a:t>
            </a:r>
            <a:r>
              <a:rPr lang="fr-FR" sz="2400" dirty="0" err="1">
                <a:solidFill>
                  <a:srgbClr val="011F39"/>
                </a:solidFill>
              </a:rPr>
              <a:t>OpenAPI</a:t>
            </a:r>
            <a:r>
              <a:rPr lang="fr-FR" sz="2400" dirty="0">
                <a:solidFill>
                  <a:srgbClr val="011F39"/>
                </a:solidFill>
              </a:rPr>
              <a:t> générée par </a:t>
            </a:r>
            <a:r>
              <a:rPr lang="fr-FR" sz="2400" dirty="0" err="1">
                <a:solidFill>
                  <a:srgbClr val="011F39"/>
                </a:solidFill>
              </a:rPr>
              <a:t>Springdoc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  <a:r>
              <a:rPr lang="fr-FR" sz="2400" dirty="0" err="1">
                <a:solidFill>
                  <a:srgbClr val="011F39"/>
                </a:solidFill>
              </a:rPr>
              <a:t>OpenAPI</a:t>
            </a: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Par défaut; cette documentation est accessible à l’adresse :</a:t>
            </a:r>
          </a:p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95B258"/>
                </a:solidFill>
              </a:rPr>
              <a:t>	</a:t>
            </a: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Vous pouvez la modifier dans le fichier de configuration de Spring Boot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Spécialiser le contexte d’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C8F05E-DD7F-C548-C18E-FF0BF7760AF2}"/>
              </a:ext>
            </a:extLst>
          </p:cNvPr>
          <p:cNvSpPr txBox="1"/>
          <p:nvPr/>
        </p:nvSpPr>
        <p:spPr>
          <a:xfrm>
            <a:off x="3506876" y="5314586"/>
            <a:ext cx="8330937" cy="830997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# /api-docs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custom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path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springdoc.api-docs.path</a:t>
            </a:r>
            <a:r>
              <a:rPr lang="fr-FR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24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eni</a:t>
            </a:r>
            <a:r>
              <a:rPr lang="fr-FR" sz="24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/api-docs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E78F68-1EBE-8A84-EDC6-F33E3C00EA4C}"/>
              </a:ext>
            </a:extLst>
          </p:cNvPr>
          <p:cNvSpPr txBox="1"/>
          <p:nvPr/>
        </p:nvSpPr>
        <p:spPr>
          <a:xfrm>
            <a:off x="3506876" y="3543300"/>
            <a:ext cx="8330937" cy="400110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effectLst/>
                <a:latin typeface="Consolas" panose="020B0609020204030204" pitchFamily="49" charset="0"/>
                <a:ea typeface="Meiryo" panose="020B0604030504040204" pitchFamily="34" charset="-128"/>
                <a:cs typeface="Times New Roman" panose="02020603050405020304" pitchFamily="18" charset="0"/>
              </a:rPr>
              <a:t>http://&lt;hostname&gt;:&lt;port&gt;/&lt;context-path&gt;/api-docs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7237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est possible d’activer ou désactiver le </a:t>
            </a:r>
            <a:r>
              <a:rPr lang="fr-FR" sz="2400" dirty="0" err="1">
                <a:solidFill>
                  <a:srgbClr val="011F39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-UI ou la documentation </a:t>
            </a:r>
            <a:r>
              <a:rPr lang="fr-FR" sz="2400" dirty="0" err="1">
                <a:solidFill>
                  <a:srgbClr val="011F39"/>
                </a:solidFill>
              </a:rPr>
              <a:t>OpenAPI</a:t>
            </a: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2 propriétés à indiquer dans le fichier de configuration de Spring Boot :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Propriétés activées = </a:t>
            </a:r>
            <a:r>
              <a:rPr lang="fr-FR" dirty="0" err="1">
                <a:solidFill>
                  <a:srgbClr val="011F39"/>
                </a:solidFill>
              </a:rPr>
              <a:t>true</a:t>
            </a:r>
            <a:r>
              <a:rPr lang="fr-FR" dirty="0">
                <a:solidFill>
                  <a:srgbClr val="011F39"/>
                </a:solidFill>
              </a:rPr>
              <a:t> (par défaut; elles sont actives)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Propriétés désactivées = false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Spécialiser le contexte d’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5E78F68-1EBE-8A84-EDC6-F33E3C00EA4C}"/>
              </a:ext>
            </a:extLst>
          </p:cNvPr>
          <p:cNvSpPr txBox="1"/>
          <p:nvPr/>
        </p:nvSpPr>
        <p:spPr>
          <a:xfrm>
            <a:off x="3506875" y="3176717"/>
            <a:ext cx="8330937" cy="193899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# Enable or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disable</a:t>
            </a: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api-docs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springdoc.api-docs.enabled</a:t>
            </a:r>
            <a:r>
              <a:rPr lang="fr-FR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true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fr-FR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# Enable or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disable</a:t>
            </a: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Swagger</a:t>
            </a:r>
            <a:r>
              <a:rPr lang="fr-FR" sz="2400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UI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springdoc.swagger-ui.enabled</a:t>
            </a:r>
            <a:r>
              <a:rPr lang="fr-FR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true</a:t>
            </a:r>
            <a:endParaRPr lang="fr-FR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4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 err="1"/>
              <a:t>Swagger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8212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Pour aller plus loin; il est possible de créer une </a:t>
            </a:r>
            <a:r>
              <a:rPr lang="fr-FR" sz="2400" dirty="0">
                <a:solidFill>
                  <a:srgbClr val="95B258"/>
                </a:solidFill>
              </a:rPr>
              <a:t>classe</a:t>
            </a:r>
            <a:r>
              <a:rPr lang="fr-FR" sz="2400" dirty="0">
                <a:solidFill>
                  <a:srgbClr val="011F39"/>
                </a:solidFill>
              </a:rPr>
              <a:t> de </a:t>
            </a:r>
            <a:r>
              <a:rPr lang="fr-FR" sz="2400" dirty="0">
                <a:solidFill>
                  <a:srgbClr val="95B258"/>
                </a:solidFill>
              </a:rPr>
              <a:t>configuration </a:t>
            </a:r>
            <a:r>
              <a:rPr lang="fr-FR" sz="2400" dirty="0">
                <a:solidFill>
                  <a:srgbClr val="011F39"/>
                </a:solidFill>
              </a:rPr>
              <a:t>pour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 err="1">
                <a:solidFill>
                  <a:srgbClr val="95B258"/>
                </a:solidFill>
              </a:rPr>
              <a:t>OpenAPI</a:t>
            </a:r>
            <a:r>
              <a:rPr lang="fr-FR" sz="2400" dirty="0">
                <a:solidFill>
                  <a:srgbClr val="011F39"/>
                </a:solidFill>
              </a:rPr>
              <a:t> pour redéfinir les propriétés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Titre,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Description,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Version, …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Mettre en place avec l’annotation </a:t>
            </a:r>
            <a:r>
              <a:rPr lang="fr-FR" sz="2400" dirty="0">
                <a:solidFill>
                  <a:srgbClr val="95B258"/>
                </a:solidFill>
              </a:rPr>
              <a:t>@OpenAPIDefinition et @Info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Spécialiser le contexte d’</a:t>
            </a:r>
            <a:r>
              <a:rPr lang="fr-FR" dirty="0" err="1">
                <a:solidFill>
                  <a:srgbClr val="3B518E"/>
                </a:solidFill>
              </a:rPr>
              <a:t>OpenAPI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1CB15E-4527-712F-5162-B97B54FD1A7D}"/>
              </a:ext>
            </a:extLst>
          </p:cNvPr>
          <p:cNvSpPr txBox="1"/>
          <p:nvPr/>
        </p:nvSpPr>
        <p:spPr>
          <a:xfrm>
            <a:off x="3506874" y="4109880"/>
            <a:ext cx="8330937" cy="2031325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64646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@Configuration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>
                <a:solidFill>
                  <a:srgbClr val="64646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@OpenAPIDefinition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(info = </a:t>
            </a:r>
            <a:r>
              <a:rPr lang="fr-FR" dirty="0">
                <a:solidFill>
                  <a:srgbClr val="64646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@Info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title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fr-FR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"Titre spécifique"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description = </a:t>
            </a:r>
            <a:r>
              <a:rPr lang="fr-FR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"Description spécifique"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	version = </a:t>
            </a:r>
            <a:r>
              <a:rPr lang="fr-FR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"1.0"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))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class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OpenApiConfig</a:t>
            </a:r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Spécialiser le contexte de </a:t>
            </a:r>
            <a:r>
              <a:rPr lang="fr-FR" sz="4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Swagger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347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08</a:t>
            </a:r>
          </a:p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(Optionnel)</a:t>
            </a: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5388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API REST sont créées principalement pour être utilisées dans des applications; documenter les APIs permet de définir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</a:t>
            </a:r>
            <a:r>
              <a:rPr lang="fr-FR" dirty="0">
                <a:solidFill>
                  <a:srgbClr val="95B258"/>
                </a:solidFill>
              </a:rPr>
              <a:t>URLs accessibles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</a:t>
            </a:r>
            <a:r>
              <a:rPr lang="fr-FR" dirty="0">
                <a:solidFill>
                  <a:srgbClr val="95B258"/>
                </a:solidFill>
              </a:rPr>
              <a:t>méthodes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données à fournir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informations récupérées, …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95B258"/>
                </a:solidFill>
              </a:rPr>
              <a:t>springdoc-openapi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est une </a:t>
            </a:r>
            <a:r>
              <a:rPr lang="fr-FR" sz="2400" dirty="0">
                <a:solidFill>
                  <a:srgbClr val="95B258"/>
                </a:solidFill>
              </a:rPr>
              <a:t>librairie Java </a:t>
            </a:r>
            <a:r>
              <a:rPr lang="fr-FR" sz="2400" dirty="0">
                <a:solidFill>
                  <a:srgbClr val="011F39"/>
                </a:solidFill>
              </a:rPr>
              <a:t>pour </a:t>
            </a:r>
            <a:r>
              <a:rPr lang="fr-FR" sz="2400" dirty="0">
                <a:solidFill>
                  <a:srgbClr val="95B258"/>
                </a:solidFill>
              </a:rPr>
              <a:t>générer automatiquement la documentation d’API </a:t>
            </a:r>
            <a:r>
              <a:rPr lang="fr-FR" sz="2400" dirty="0">
                <a:solidFill>
                  <a:srgbClr val="011F39"/>
                </a:solidFill>
              </a:rPr>
              <a:t>sur un projet Spring Boot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Ajouter le starter </a:t>
            </a:r>
            <a:r>
              <a:rPr lang="fr-FR" dirty="0" err="1">
                <a:solidFill>
                  <a:srgbClr val="95B258"/>
                </a:solidFill>
              </a:rPr>
              <a:t>springdoc</a:t>
            </a:r>
            <a:r>
              <a:rPr lang="fr-FR" dirty="0">
                <a:solidFill>
                  <a:srgbClr val="95B258"/>
                </a:solidFill>
              </a:rPr>
              <a:t>-</a:t>
            </a:r>
            <a:r>
              <a:rPr lang="fr-FR" dirty="0" err="1">
                <a:solidFill>
                  <a:srgbClr val="95B258"/>
                </a:solidFill>
              </a:rPr>
              <a:t>openapi</a:t>
            </a:r>
            <a:r>
              <a:rPr lang="fr-FR" dirty="0">
                <a:solidFill>
                  <a:srgbClr val="95B258"/>
                </a:solidFill>
              </a:rPr>
              <a:t>-starter-</a:t>
            </a:r>
            <a:r>
              <a:rPr lang="fr-FR" dirty="0" err="1">
                <a:solidFill>
                  <a:srgbClr val="95B258"/>
                </a:solidFill>
              </a:rPr>
              <a:t>webmvc</a:t>
            </a:r>
            <a:r>
              <a:rPr lang="fr-FR" dirty="0">
                <a:solidFill>
                  <a:srgbClr val="95B258"/>
                </a:solidFill>
              </a:rPr>
              <a:t>-</a:t>
            </a:r>
            <a:r>
              <a:rPr lang="fr-FR" dirty="0" err="1">
                <a:solidFill>
                  <a:srgbClr val="95B258"/>
                </a:solidFill>
              </a:rPr>
              <a:t>ui</a:t>
            </a:r>
            <a:endParaRPr lang="fr-FR" dirty="0">
              <a:solidFill>
                <a:srgbClr val="95B258"/>
              </a:solidFill>
            </a:endParaRP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Démarrer votre application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Pour accéder à la documentation de l’API – au travers de </a:t>
            </a:r>
            <a:r>
              <a:rPr lang="fr-FR" dirty="0" err="1">
                <a:solidFill>
                  <a:srgbClr val="011F39"/>
                </a:solidFill>
              </a:rPr>
              <a:t>Swagger</a:t>
            </a:r>
            <a:r>
              <a:rPr lang="fr-FR" dirty="0">
                <a:solidFill>
                  <a:srgbClr val="011F39"/>
                </a:solidFill>
              </a:rPr>
              <a:t>-UI</a:t>
            </a: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r>
              <a:rPr lang="fr-FR" dirty="0">
                <a:solidFill>
                  <a:srgbClr val="95B258"/>
                </a:solidFill>
              </a:rPr>
              <a:t>	</a:t>
            </a:r>
            <a:endParaRPr lang="fr-FR" sz="5000" dirty="0">
              <a:solidFill>
                <a:srgbClr val="95B258"/>
              </a:solidFill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E1BC4E9-3869-D7E8-594D-BD2CE427D622}"/>
              </a:ext>
            </a:extLst>
          </p:cNvPr>
          <p:cNvSpPr txBox="1"/>
          <p:nvPr/>
        </p:nvSpPr>
        <p:spPr>
          <a:xfrm>
            <a:off x="3506876" y="6284226"/>
            <a:ext cx="8050126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effectLst/>
                <a:latin typeface="Consolas" panose="020B0609020204030204" pitchFamily="49" charset="0"/>
                <a:ea typeface="Meiryo" panose="020B0604030504040204" pitchFamily="34" charset="-128"/>
                <a:cs typeface="Times New Roman" panose="02020603050405020304" pitchFamily="18" charset="0"/>
              </a:rPr>
              <a:t>http://&lt;hostname&gt;:&lt;port&gt;/&lt;context-path&gt;/</a:t>
            </a:r>
            <a:r>
              <a:rPr lang="fr-FR" dirty="0">
                <a:solidFill>
                  <a:srgbClr val="011F39"/>
                </a:solidFill>
                <a:latin typeface="Consolas" panose="020B0609020204030204" pitchFamily="49" charset="0"/>
              </a:rPr>
              <a:t>swagger-ui/index.html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Présentation de </a:t>
            </a:r>
            <a:r>
              <a:rPr lang="fr-FR" sz="1800" dirty="0" err="1">
                <a:solidFill>
                  <a:srgbClr val="FFFFFF"/>
                </a:solidFill>
              </a:rPr>
              <a:t>Swagger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Introduction à </a:t>
            </a:r>
            <a:r>
              <a:rPr lang="fr-FR" sz="1800" dirty="0" err="1">
                <a:solidFill>
                  <a:srgbClr val="FFFFFF"/>
                </a:solidFill>
              </a:rPr>
              <a:t>OpenAPI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Mise en place de </a:t>
            </a:r>
            <a:r>
              <a:rPr lang="fr-FR" sz="1800" dirty="0" err="1">
                <a:solidFill>
                  <a:srgbClr val="FFFFFF"/>
                </a:solidFill>
              </a:rPr>
              <a:t>springdoc-openapi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1E96-F052-0EBD-25A3-423F9F55A147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DBBEACEF-BB45-20BA-21DF-E0F46FDD0039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250F5-A63D-15A2-E1E8-F9CF007855A9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Configuration spécifique d’</a:t>
            </a:r>
            <a:r>
              <a:rPr lang="fr-FR" sz="1800" dirty="0" err="1">
                <a:solidFill>
                  <a:srgbClr val="FFFFFF"/>
                </a:solidFill>
              </a:rPr>
              <a:t>OpenAPI</a:t>
            </a:r>
            <a:r>
              <a:rPr lang="fr-FR" sz="1800" dirty="0">
                <a:solidFill>
                  <a:srgbClr val="FFFFFF"/>
                </a:solidFill>
              </a:rPr>
              <a:t> avec Spring Boot</a:t>
            </a: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38E04570-5352-529F-661E-2EAA8C373329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0802" y="263425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Introduction à </a:t>
            </a:r>
            <a:r>
              <a:rPr lang="fr-FR" sz="1800" dirty="0" err="1">
                <a:solidFill>
                  <a:srgbClr val="141E26"/>
                </a:solidFill>
              </a:rPr>
              <a:t>OpenAPI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Pourquoi documenter les API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25174" y="263425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de </a:t>
            </a:r>
            <a:r>
              <a:rPr lang="fr-FR" sz="1800" dirty="0" err="1">
                <a:solidFill>
                  <a:srgbClr val="141E26"/>
                </a:solidFill>
              </a:rPr>
              <a:t>Swagger</a:t>
            </a:r>
            <a:endParaRPr lang="fr-FR" sz="1800" dirty="0">
              <a:solidFill>
                <a:srgbClr val="141E26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0C82A521-97AD-1EC0-BE30-187E1FF508DC}"/>
              </a:ext>
            </a:extLst>
          </p:cNvPr>
          <p:cNvSpPr txBox="1">
            <a:spLocks/>
          </p:cNvSpPr>
          <p:nvPr/>
        </p:nvSpPr>
        <p:spPr>
          <a:xfrm>
            <a:off x="4350802" y="3395141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 err="1">
                <a:solidFill>
                  <a:srgbClr val="141E26"/>
                </a:solidFill>
              </a:rPr>
              <a:t>OpenAPI</a:t>
            </a:r>
            <a:r>
              <a:rPr lang="fr-FR" sz="1800" dirty="0">
                <a:solidFill>
                  <a:srgbClr val="141E26"/>
                </a:solidFill>
              </a:rPr>
              <a:t> &amp; Spring Boot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DD0A92-8828-6CD9-06B4-D96FDE4DEBD5}"/>
              </a:ext>
            </a:extLst>
          </p:cNvPr>
          <p:cNvGrpSpPr/>
          <p:nvPr/>
        </p:nvGrpSpPr>
        <p:grpSpPr>
          <a:xfrm rot="5400000">
            <a:off x="3822205" y="3389649"/>
            <a:ext cx="341632" cy="352617"/>
            <a:chOff x="8271587" y="5311425"/>
            <a:chExt cx="3566226" cy="1102714"/>
          </a:xfrm>
        </p:grpSpPr>
        <p:sp>
          <p:nvSpPr>
            <p:cNvPr id="11" name="Organigramme : Entrée manuelle 27">
              <a:extLst>
                <a:ext uri="{FF2B5EF4-FFF2-40B4-BE49-F238E27FC236}">
                  <a16:creationId xmlns:a16="http://schemas.microsoft.com/office/drawing/2014/main" id="{DEDDC6EF-0A0E-E85A-4A7C-6A9DA6BD563D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rganigramme : Entrée manuelle 27">
              <a:extLst>
                <a:ext uri="{FF2B5EF4-FFF2-40B4-BE49-F238E27FC236}">
                  <a16:creationId xmlns:a16="http://schemas.microsoft.com/office/drawing/2014/main" id="{D435C751-D1F2-529B-E81B-46D27CF21284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A83217F4-9E55-B79D-93FF-61B8BB40872C}"/>
              </a:ext>
            </a:extLst>
          </p:cNvPr>
          <p:cNvSpPr txBox="1">
            <a:spLocks/>
          </p:cNvSpPr>
          <p:nvPr/>
        </p:nvSpPr>
        <p:spPr>
          <a:xfrm>
            <a:off x="4359263" y="4156032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Spécialiser le contexte d’</a:t>
            </a:r>
            <a:r>
              <a:rPr lang="fr-FR" sz="1800" dirty="0" err="1">
                <a:solidFill>
                  <a:srgbClr val="141E26"/>
                </a:solidFill>
              </a:rPr>
              <a:t>OpenAPI</a:t>
            </a:r>
            <a:endParaRPr lang="fr-FR" sz="1800" dirty="0">
              <a:solidFill>
                <a:srgbClr val="141E26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90756BC-9684-2CA5-FDF6-8E89F9A9988B}"/>
              </a:ext>
            </a:extLst>
          </p:cNvPr>
          <p:cNvGrpSpPr/>
          <p:nvPr/>
        </p:nvGrpSpPr>
        <p:grpSpPr>
          <a:xfrm rot="5400000">
            <a:off x="3830666" y="4150540"/>
            <a:ext cx="341632" cy="352617"/>
            <a:chOff x="8271587" y="5311425"/>
            <a:chExt cx="3566226" cy="1102714"/>
          </a:xfrm>
        </p:grpSpPr>
        <p:sp>
          <p:nvSpPr>
            <p:cNvPr id="9" name="Organigramme : Entrée manuelle 27">
              <a:extLst>
                <a:ext uri="{FF2B5EF4-FFF2-40B4-BE49-F238E27FC236}">
                  <a16:creationId xmlns:a16="http://schemas.microsoft.com/office/drawing/2014/main" id="{CE0235C0-7C1A-3C18-C599-2BD611EB4FDE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rganigramme : Entrée manuelle 27">
              <a:extLst>
                <a:ext uri="{FF2B5EF4-FFF2-40B4-BE49-F238E27FC236}">
                  <a16:creationId xmlns:a16="http://schemas.microsoft.com/office/drawing/2014/main" id="{92721359-AA58-D83B-5092-A8828608829A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Pourquoi documenter les API</a:t>
            </a:r>
          </a:p>
        </p:txBody>
      </p:sp>
    </p:spTree>
    <p:extLst>
      <p:ext uri="{BB962C8B-B14F-4D97-AF65-F5344CB8AC3E}">
        <p14:creationId xmlns:p14="http://schemas.microsoft.com/office/powerpoint/2010/main" val="30817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7293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Les API REST sont créées principalement pour être utilisées dans des applications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Documenter les APIs permet de définir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</a:t>
            </a:r>
            <a:r>
              <a:rPr lang="fr-FR" dirty="0">
                <a:solidFill>
                  <a:srgbClr val="95B258"/>
                </a:solidFill>
              </a:rPr>
              <a:t>URLs accessibles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</a:t>
            </a:r>
            <a:r>
              <a:rPr lang="fr-FR" dirty="0">
                <a:solidFill>
                  <a:srgbClr val="95B258"/>
                </a:solidFill>
              </a:rPr>
              <a:t>méthodes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données à fournir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informations récupérées, …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Pourquoi documenter les API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de </a:t>
            </a:r>
            <a:r>
              <a:rPr lang="fr-FR" sz="4400" dirty="0" err="1"/>
              <a:t>Swagger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 err="1">
                <a:solidFill>
                  <a:srgbClr val="95B258"/>
                </a:solidFill>
              </a:rPr>
              <a:t>Swagger</a:t>
            </a:r>
            <a:r>
              <a:rPr lang="fr-FR" sz="2400" dirty="0">
                <a:solidFill>
                  <a:srgbClr val="011F39"/>
                </a:solidFill>
              </a:rPr>
              <a:t> est un projet Open Source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Lancé par une startup en 2010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Création d’un </a:t>
            </a:r>
            <a:r>
              <a:rPr lang="fr-FR" dirty="0" err="1">
                <a:solidFill>
                  <a:srgbClr val="95B258"/>
                </a:solidFill>
              </a:rPr>
              <a:t>framework</a:t>
            </a:r>
            <a:r>
              <a:rPr lang="fr-FR" dirty="0">
                <a:solidFill>
                  <a:srgbClr val="95B258"/>
                </a:solidFill>
              </a:rPr>
              <a:t> </a:t>
            </a:r>
            <a:r>
              <a:rPr lang="fr-FR" dirty="0">
                <a:solidFill>
                  <a:srgbClr val="011F39"/>
                </a:solidFill>
              </a:rPr>
              <a:t>pour aider les développeurs à </a:t>
            </a:r>
            <a:r>
              <a:rPr lang="fr-FR" dirty="0">
                <a:solidFill>
                  <a:srgbClr val="95B258"/>
                </a:solidFill>
              </a:rPr>
              <a:t>documenter et designer des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Similaire à WSDL pour SOAP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Ensemble d’outils pour concevoir, construire, documenter et consommer des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Swagger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UI (Document)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Swagger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Editor (Design)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Swagger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Codegen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(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Build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)</a:t>
            </a:r>
            <a:endParaRPr lang="fr-FR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de </a:t>
            </a:r>
            <a:r>
              <a:rPr lang="fr-FR" dirty="0" err="1">
                <a:solidFill>
                  <a:srgbClr val="3B518E"/>
                </a:solidFill>
              </a:rPr>
              <a:t>Swagger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14B6AE12-686B-9092-FEFB-C2F9C748A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4" y="2102499"/>
            <a:ext cx="2985336" cy="8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</a:t>
            </a:r>
            <a:r>
              <a:rPr lang="fr-FR" sz="4400" dirty="0" err="1"/>
              <a:t>OpenAPI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4900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1653FB-A0E3-499C-9C70-12D9601461E7}"/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15328</TotalTime>
  <Words>1035</Words>
  <Application>Microsoft Office PowerPoint</Application>
  <PresentationFormat>Grand écran</PresentationFormat>
  <Paragraphs>194</Paragraphs>
  <Slides>23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Times New Roman</vt:lpstr>
      <vt:lpstr>Consolas</vt:lpstr>
      <vt:lpstr>Segoe UI Light</vt:lpstr>
      <vt:lpstr>Courier New</vt:lpstr>
      <vt:lpstr>Arial</vt:lpstr>
      <vt:lpstr>Calibri</vt:lpstr>
      <vt:lpstr>Century Gothic</vt:lpstr>
      <vt:lpstr>Segoe UI</vt:lpstr>
      <vt:lpstr>Thème Office</vt:lpstr>
      <vt:lpstr>Java Frameworks Module 07 – Swagger</vt:lpstr>
      <vt:lpstr>Présentation PowerPoint</vt:lpstr>
      <vt:lpstr>Présentation de Swagger</vt:lpstr>
      <vt:lpstr>Pourquoi documenter les API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2777</cp:revision>
  <dcterms:created xsi:type="dcterms:W3CDTF">2023-01-06T06:52:31Z</dcterms:created>
  <dcterms:modified xsi:type="dcterms:W3CDTF">2023-09-19T15:17:10Z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